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2"/>
  </p:notesMasterIdLst>
  <p:sldIdLst>
    <p:sldId id="258" r:id="rId2"/>
    <p:sldId id="260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3" r:id="rId69"/>
    <p:sldId id="334" r:id="rId70"/>
    <p:sldId id="335" r:id="rId71"/>
  </p:sldIdLst>
  <p:sldSz cx="9144000" cy="5143500" type="screen16x9"/>
  <p:notesSz cx="6858000" cy="9144000"/>
  <p:embeddedFontLst>
    <p:embeddedFont>
      <p:font typeface="Anton" charset="0"/>
      <p:regular r:id="rId73"/>
    </p:embeddedFont>
    <p:embeddedFont>
      <p:font typeface="Lato" charset="0"/>
      <p:regular r:id="rId74"/>
      <p:bold r:id="rId75"/>
      <p:italic r:id="rId76"/>
      <p:boldItalic r:id="rId77"/>
    </p:embeddedFont>
    <p:embeddedFont>
      <p:font typeface="Helvetica Neue Light" charset="0"/>
      <p:regular r:id="rId78"/>
      <p:bold r:id="rId79"/>
      <p:italic r:id="rId80"/>
      <p:boldItalic r:id="rId81"/>
    </p:embeddedFont>
    <p:embeddedFont>
      <p:font typeface="Helvetica Neue" charset="0"/>
      <p:regular r:id="rId82"/>
      <p:bold r:id="rId83"/>
      <p:italic r:id="rId84"/>
      <p:boldItalic r:id="rId85"/>
    </p:embeddedFont>
    <p:embeddedFont>
      <p:font typeface="Didact Gothic" charset="0"/>
      <p:regular r:id="rId86"/>
    </p:embeddedFont>
    <p:embeddedFont>
      <p:font typeface="Consolas" pitchFamily="49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7C591AA-4B77-44B0-9B19-1682C21B4FEC}">
  <a:tblStyle styleId="{57C591AA-4B77-44B0-9B19-1682C21B4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E26160-76AF-43D9-B08A-EC19DBCBEF1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90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fad7c21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efad7c21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Obligatoria siempre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fad7c219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efad7c219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ad7c219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efad7c219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fad7c219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fad7c219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fad7c219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efad7c219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ad7c219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efad7c219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fad7c219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efad7c219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fad7c219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efad7c219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fad7c219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efad7c219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fad7c219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efad7c219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Usar para los subtemas de un módulo.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fad7c219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efad7c219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fad7c219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efad7c219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fad7c219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efad7c2193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fad7c2193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efad7c2193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fad7c219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fad7c2193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fad7c2193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efad7c2193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fad7c2193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efad7c2193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fad7c219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efad7c219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fad7c2193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efad7c2193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1400">
                <a:solidFill>
                  <a:schemeClr val="dk1"/>
                </a:solidFill>
              </a:rPr>
              <a:t>Flex-direction resumen</a:t>
            </a:r>
            <a:endParaRPr sz="1400">
              <a:solidFill>
                <a:srgbClr val="24292E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d7c219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efad7c2193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fad7c219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efad7c219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fad7c219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efad7c219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fad7c219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fad7c219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fad7c219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efad7c2193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fad7c2193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efad7c2193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fad7c219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efad7c2193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fad7c219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efad7c2193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fad7c219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efad7c219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fad7c2193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efad7c2193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fad7c219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efad7c219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fad7c2193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efad7c2193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fad7c2193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efad7c2193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fad7c2193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efad7c2193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fad7c219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fad7c219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fad7c219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efad7c2193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fad7c2193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efad7c2193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latin typeface="Didact Gothic"/>
                <a:ea typeface="Didact Gothic"/>
                <a:cs typeface="Didact Gothic"/>
                <a:sym typeface="Didact Gothic"/>
              </a:rPr>
              <a:t>Justify content resumen</a:t>
            </a: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fad7c219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efad7c2193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fad7c2193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efad7c2193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efad7c2193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gefad7c2193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efad7c2193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efad7c2193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efad7c2193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gefad7c2193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efad7c2193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efad7c2193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efad7c2193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efad7c2193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fad7c2193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gefad7c2193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fad7c219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efad7c219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efad7c2193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efad7c2193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fad7c2193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efad7c2193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efad7c219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efad7c219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fad7c2193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efad7c2193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>
                <a:solidFill>
                  <a:srgbClr val="D7BA7D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{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flex-start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items se apilan en el cross start del contenedor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flexible, es decir en el inicio transversal,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align-items.</a:t>
            </a: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D4D4D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</a:t>
            </a:r>
            <a:r>
              <a:rPr lang="es" sz="1400">
                <a:solidFill>
                  <a:srgbClr val="9CDCFE"/>
                </a:solidFill>
                <a:latin typeface="Didact Gothic"/>
                <a:ea typeface="Didact Gothic"/>
                <a:cs typeface="Didact Gothic"/>
                <a:sym typeface="Didact Gothic"/>
              </a:rPr>
              <a:t>display</a:t>
            </a: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: </a:t>
            </a:r>
            <a:r>
              <a:rPr lang="es" sz="1400">
                <a:solidFill>
                  <a:srgbClr val="CE9178"/>
                </a:solidFill>
                <a:latin typeface="Didact Gothic"/>
                <a:ea typeface="Didact Gothic"/>
                <a:cs typeface="Didact Gothic"/>
                <a:sym typeface="Didact Gothic"/>
              </a:rPr>
              <a:t>flex</a:t>
            </a: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;</a:t>
            </a:r>
            <a:endParaRPr sz="1400">
              <a:solidFill>
                <a:srgbClr val="D4D4D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</a:t>
            </a:r>
            <a:r>
              <a:rPr lang="es" sz="1400">
                <a:solidFill>
                  <a:srgbClr val="9CDCFE"/>
                </a:solidFill>
                <a:latin typeface="Didact Gothic"/>
                <a:ea typeface="Didact Gothic"/>
                <a:cs typeface="Didact Gothic"/>
                <a:sym typeface="Didact Gothic"/>
              </a:rPr>
              <a:t>align-items</a:t>
            </a: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: </a:t>
            </a:r>
            <a:r>
              <a:rPr lang="es" sz="1400">
                <a:solidFill>
                  <a:srgbClr val="CE9178"/>
                </a:solidFill>
                <a:latin typeface="Didact Gothic"/>
                <a:ea typeface="Didact Gothic"/>
                <a:cs typeface="Didact Gothic"/>
                <a:sym typeface="Didact Gothic"/>
              </a:rPr>
              <a:t>flex-start</a:t>
            </a: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;</a:t>
            </a:r>
            <a:endParaRPr sz="1400">
              <a:solidFill>
                <a:srgbClr val="D4D4D4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>
                <a:solidFill>
                  <a:srgbClr val="D4D4D4"/>
                </a:solidFill>
                <a:latin typeface="Didact Gothic"/>
                <a:ea typeface="Didact Gothic"/>
                <a:cs typeface="Didact Gothic"/>
                <a:sym typeface="Didact Gothic"/>
              </a:rPr>
              <a:t>}</a:t>
            </a:r>
            <a:endParaRPr sz="1400">
              <a:solidFill>
                <a:srgbClr val="D7BA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fad7c2193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efad7c2193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flex-end 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flex items se apilan en el cross end del contenedor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flexible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efad7c2193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efad7c2193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center 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items se apilan en el centro del cross axis del contenedor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flexible, osea en el eje transversal.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efad7c2193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efad7c2193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baseline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alinea los flex items sus propias lineas de base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, esta se define en base de los texto de cada item.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efad7c2193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gefad7c2193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baseline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alinea los flex items sus propias lineas de base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, esta se define en base de los texto de cada item.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fad7c2193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efad7c2193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efad7c2193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efad7c2193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fad7c219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efad7c219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efad7c2193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efad7c2193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efad7c2193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efad7c2193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fad7c2193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efad7c2193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efad7c2193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efad7c2193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efad7c2193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efad7c2193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efad7c219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efad7c219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Con el valor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stretch</a:t>
            </a:r>
            <a:r>
              <a:rPr lang="es" sz="1200" b="1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los flex items son mostrados con espacios distribuidos después de cada fila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compuestas elementos flexibles dentro de su contenedor, este es el valor que se aplica por defecto en la propiedad </a:t>
            </a:r>
            <a:r>
              <a:rPr lang="es" sz="1200" i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align-content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efad7c2193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efad7c2193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Esta sección describe las</a:t>
            </a:r>
            <a:r>
              <a:rPr lang="es" sz="1200" b="1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propiedades que se le pueden asignar a los items </a:t>
            </a:r>
            <a:r>
              <a:rPr lang="es" sz="1200">
                <a:solidFill>
                  <a:srgbClr val="24292E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como tal. Algunas de ellas sobreescriben propiedades que se configuran en el container.</a:t>
            </a: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fad7c2193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efad7c2193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fad7c2193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efad7c2193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Momento de consolidación de aprendizajes: aplicar flexbox a una archivo html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fad7c2193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gefad7c2193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fad7c219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efad7c219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efad7c2193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efad7c2193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fad7c219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efad7c219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fad7c219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efad7c219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.archive.org/web/20100202095628/http:/www.youtub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.archive.org/web/20050810030357/http: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2022750" y="2009038"/>
            <a:ext cx="50355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0" i="1" u="none" strike="noStrike" cap="none" dirty="0">
                <a:solidFill>
                  <a:srgbClr val="121212"/>
                </a:solidFill>
                <a:latin typeface="Anton"/>
                <a:ea typeface="Anton"/>
                <a:cs typeface="Anton"/>
                <a:sym typeface="Anton"/>
              </a:rPr>
              <a:t>FLEXBOX</a:t>
            </a:r>
            <a:endParaRPr sz="3600" b="0" i="1" u="none" strike="noStrike" cap="none">
              <a:solidFill>
                <a:srgbClr val="12121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707225" y="4382850"/>
            <a:ext cx="1731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1631850" y="1643300"/>
            <a:ext cx="5880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0" u="none" strike="noStrike" cap="none" dirty="0" smtClean="0">
                <a:solidFill>
                  <a:srgbClr val="12121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DESARROLLO </a:t>
            </a:r>
            <a:r>
              <a:rPr lang="es" sz="2000" b="0" i="0" u="none" strike="noStrike" cap="none" dirty="0">
                <a:solidFill>
                  <a:srgbClr val="12121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</a:t>
            </a:r>
            <a:endParaRPr sz="1400" b="0" i="0" u="none" strike="noStrike" cap="none">
              <a:solidFill>
                <a:srgbClr val="12121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/>
        </p:nvSpPr>
        <p:spPr>
          <a:xfrm>
            <a:off x="2168100" y="900788"/>
            <a:ext cx="48078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474" y="1517263"/>
            <a:ext cx="6866956" cy="299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948725" y="4613300"/>
            <a:ext cx="66192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Fuente:</a:t>
            </a:r>
            <a:r>
              <a:rPr lang="es" sz="1400" b="0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s" sz="1400" b="0" i="0" u="sng" strike="noStrike" cap="none">
                <a:solidFill>
                  <a:srgbClr val="0097A7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https://web.archive.org/web/20100202095628/http://www.youtube.com/</a:t>
            </a:r>
            <a:endParaRPr sz="1400" b="0" i="0" u="none" strike="noStrike" cap="none">
              <a:solidFill>
                <a:srgbClr val="000000"/>
              </a:solidFill>
              <a:highlight>
                <a:srgbClr val="E0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906097" y="384890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Algún tiempo atrás (no tanto)</a:t>
            </a:r>
            <a:r>
              <a:rPr lang="e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... se usaba el elemento Float: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📖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/>
        </p:nvSpPr>
        <p:spPr>
          <a:xfrm>
            <a:off x="959300" y="4618200"/>
            <a:ext cx="6429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Fuente:</a:t>
            </a:r>
            <a:r>
              <a:rPr lang="es" sz="1400" b="0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s" sz="1400" b="0" i="0" u="sng" strike="noStrike" cap="none">
                <a:solidFill>
                  <a:srgbClr val="0097A7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http://www.youtube.com/</a:t>
            </a:r>
            <a:endParaRPr sz="1400" b="0" i="0" u="none" strike="noStrike" cap="none">
              <a:solidFill>
                <a:srgbClr val="000000"/>
              </a:solidFill>
              <a:highlight>
                <a:srgbClr val="E0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500" y="1546850"/>
            <a:ext cx="6885121" cy="292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2906097" y="384890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En la actualidad</a:t>
            </a:r>
            <a:r>
              <a:rPr lang="e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... se aplica </a:t>
            </a:r>
            <a:r>
              <a:rPr lang="e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Flexbox: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📖</a:t>
            </a:r>
            <a:endParaRPr sz="2600"/>
          </a:p>
        </p:txBody>
      </p:sp>
      <p:sp>
        <p:nvSpPr>
          <p:cNvPr id="242" name="Google Shape;242;p32"/>
          <p:cNvSpPr/>
          <p:nvPr/>
        </p:nvSpPr>
        <p:spPr>
          <a:xfrm>
            <a:off x="3694350" y="4720350"/>
            <a:ext cx="3653400" cy="188400"/>
          </a:xfrm>
          <a:prstGeom prst="rect">
            <a:avLst/>
          </a:prstGeom>
          <a:solidFill>
            <a:srgbClr val="E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9D2"/>
            </a:gs>
            <a:gs pos="100000">
              <a:srgbClr val="E0FF00"/>
            </a:gs>
          </a:gsLst>
          <a:lin ang="10800025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/>
        </p:nvSpPr>
        <p:spPr>
          <a:xfrm>
            <a:off x="1398000" y="2077200"/>
            <a:ext cx="63480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i="1">
                <a:solidFill>
                  <a:srgbClr val="121212"/>
                </a:solidFill>
                <a:latin typeface="Anton"/>
                <a:ea typeface="Anton"/>
                <a:cs typeface="Anton"/>
                <a:sym typeface="Anton"/>
              </a:rPr>
              <a:t>EJEMPLOS</a:t>
            </a:r>
            <a:endParaRPr sz="3600" i="1">
              <a:solidFill>
                <a:srgbClr val="121212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250" y="1307465"/>
            <a:ext cx="7188021" cy="339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/>
          <p:nvPr/>
        </p:nvSpPr>
        <p:spPr>
          <a:xfrm>
            <a:off x="5788075" y="3134750"/>
            <a:ext cx="1540200" cy="69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-76203" y="304265"/>
            <a:ext cx="6237900" cy="6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Páginas con Flexbox:</a:t>
            </a:r>
            <a:endParaRPr sz="3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5312550" y="145125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5371" y="230000"/>
            <a:ext cx="846350" cy="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1779" y="1233475"/>
            <a:ext cx="1762673" cy="30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7451" y="1233463"/>
            <a:ext cx="2320096" cy="30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75" y="2369638"/>
            <a:ext cx="4149948" cy="194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475725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latin typeface="Didact Gothic"/>
                <a:ea typeface="Didact Gothic"/>
                <a:cs typeface="Didact Gothic"/>
                <a:sym typeface="Didact Gothic"/>
              </a:rPr>
              <a:t>  </a:t>
            </a: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Desktop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4675700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Tablet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7096850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Mobile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-76203" y="304265"/>
            <a:ext cx="6237900" cy="6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Páginas con Flexbox:</a:t>
            </a:r>
            <a:endParaRPr sz="3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5312550" y="145125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5371" y="230000"/>
            <a:ext cx="846350" cy="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50" y="1213128"/>
            <a:ext cx="7395510" cy="33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/>
          <p:nvPr/>
        </p:nvSpPr>
        <p:spPr>
          <a:xfrm>
            <a:off x="6769950" y="3459025"/>
            <a:ext cx="1540200" cy="69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-76203" y="304265"/>
            <a:ext cx="6237900" cy="6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Páginas con Flexbox:</a:t>
            </a:r>
            <a:endParaRPr sz="3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312550" y="145125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5371" y="230000"/>
            <a:ext cx="846350" cy="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347025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latin typeface="Didact Gothic"/>
                <a:ea typeface="Didact Gothic"/>
                <a:cs typeface="Didact Gothic"/>
                <a:sym typeface="Didact Gothic"/>
              </a:rPr>
              <a:t>  </a:t>
            </a: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Desktop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4675700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Tablet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7096850" y="4251725"/>
            <a:ext cx="113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Mobile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025" y="2245725"/>
            <a:ext cx="4210350" cy="20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8500" y="1319000"/>
            <a:ext cx="2320100" cy="293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9733" y="1319000"/>
            <a:ext cx="1724018" cy="29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-76203" y="304265"/>
            <a:ext cx="6237900" cy="6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Páginas con Flexbox:</a:t>
            </a:r>
            <a:endParaRPr sz="3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5312550" y="145125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96" name="Google Shape;29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5371" y="230000"/>
            <a:ext cx="846350" cy="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75" y="1346225"/>
            <a:ext cx="7307027" cy="3391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/>
          <p:nvPr/>
        </p:nvSpPr>
        <p:spPr>
          <a:xfrm>
            <a:off x="5734050" y="3092225"/>
            <a:ext cx="1603500" cy="1477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-76203" y="304265"/>
            <a:ext cx="6237900" cy="6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latin typeface="Anton"/>
                <a:ea typeface="Anton"/>
                <a:cs typeface="Anton"/>
                <a:sym typeface="Anton"/>
              </a:rPr>
              <a:t>Páginas con </a:t>
            </a:r>
            <a:r>
              <a:rPr lang="es"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Flexbox:</a:t>
            </a:r>
            <a:endParaRPr sz="3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5312550" y="145125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306" name="Google Shape;30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5371" y="230000"/>
            <a:ext cx="846350" cy="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FF00"/>
            </a:gs>
            <a:gs pos="100000">
              <a:srgbClr val="3CEFAB"/>
            </a:gs>
          </a:gsLst>
          <a:lin ang="10800025" scaled="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/>
        </p:nvSpPr>
        <p:spPr>
          <a:xfrm>
            <a:off x="1348200" y="2077200"/>
            <a:ext cx="64476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PROPIEDADES DE PADRES E HIJOS</a:t>
            </a:r>
            <a:endParaRPr sz="36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1902900" y="1630175"/>
            <a:ext cx="7095900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F</a:t>
            </a:r>
            <a:r>
              <a:rPr lang="es" sz="1800" b="0" i="1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lex 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(el que inicia): indicará que sus hijos serán “flexibles”.</a:t>
            </a:r>
            <a:endParaRPr sz="1800" b="0" i="1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legir dirección vertical u horizontal.</a:t>
            </a:r>
            <a:endParaRPr sz="1800" b="0" i="1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¿</a:t>
            </a: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 hará multilínea cuando llegue al limite?</a:t>
            </a:r>
            <a:endParaRPr sz="1800" b="0" i="1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breviación de propiedades.</a:t>
            </a: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linear horizontalmente a los hijos si el padre es “fila” o verticalmente si el padre es “columna”.</a:t>
            </a:r>
            <a:endParaRPr sz="1800" b="0" i="1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linear verticalmente a los hijos (si el padre es “columna”).</a:t>
            </a:r>
            <a:endParaRPr sz="1800" b="0" i="1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linear verticalmente a los hijos cuando son multilínea.</a:t>
            </a: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0" y="284350"/>
            <a:ext cx="91440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350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Propiedades para aplicar en el contenedor flexible (el padre)</a:t>
            </a:r>
            <a:endParaRPr sz="350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-551100" y="1756475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display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-551150" y="2144950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flex-direction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-543900" y="2533400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flex-wrap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40"/>
          <p:cNvSpPr/>
          <p:nvPr/>
        </p:nvSpPr>
        <p:spPr>
          <a:xfrm>
            <a:off x="-543900" y="2959925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flex-flow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40"/>
          <p:cNvSpPr/>
          <p:nvPr/>
        </p:nvSpPr>
        <p:spPr>
          <a:xfrm>
            <a:off x="-551150" y="3348400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justify-content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-551150" y="4163400"/>
            <a:ext cx="24468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align-items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40"/>
          <p:cNvSpPr/>
          <p:nvPr/>
        </p:nvSpPr>
        <p:spPr>
          <a:xfrm>
            <a:off x="-551150" y="4589975"/>
            <a:ext cx="2454000" cy="274200"/>
          </a:xfrm>
          <a:prstGeom prst="roundRect">
            <a:avLst>
              <a:gd name="adj" fmla="val 16667"/>
            </a:avLst>
          </a:prstGeom>
          <a:solidFill>
            <a:srgbClr val="3CEFAB"/>
          </a:solidFill>
          <a:ln w="9525" cap="flat" cmpd="sng">
            <a:solidFill>
              <a:srgbClr val="3CE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Helvetica Neue"/>
                <a:ea typeface="Helvetica Neue"/>
                <a:cs typeface="Helvetica Neue"/>
                <a:sym typeface="Helvetica Neue"/>
              </a:rPr>
              <a:t>align-content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483500" y="1161575"/>
            <a:ext cx="39249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i="0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Box model:</a:t>
            </a:r>
            <a:r>
              <a:rPr lang="es" sz="1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el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concepto de que “todo es una caja”, da lugar a algo llamado en web como box model. Sin importar si son de línea o de bloque (pero tienen su incidencia en lo que sean), todas las etiquetas tienen propiedades en común.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Width: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 la propiedad CSS que controla la anchura de la caja de los elementos.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Height: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 la propiedad CSS que controla la altura de la caja de los elementos.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Overflow:</a:t>
            </a:r>
            <a:r>
              <a:rPr lang="es" sz="1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una propiedad que tiene 4 valores posibles. Ellos son: </a:t>
            </a:r>
            <a:r>
              <a:rPr lang="es" sz="1300" b="0" i="1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visible, hidden, scroll 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</a:t>
            </a:r>
            <a:r>
              <a:rPr lang="es" sz="1300" b="0" i="1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auto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196487" y="129075"/>
            <a:ext cx="8423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0" i="1" u="none" strike="noStrike" cap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GLOSARIO</a:t>
            </a:r>
            <a:r>
              <a:rPr lang="es" sz="4500" b="0" i="1" u="none" strike="noStrike" cap="none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:</a:t>
            </a:r>
            <a:endParaRPr sz="45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826900" y="1161575"/>
            <a:ext cx="39249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Espacio exterior</a:t>
            </a:r>
            <a:endParaRPr sz="1300" b="1">
              <a:highlight>
                <a:srgbClr val="A6FFC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Margin (márgenes):</a:t>
            </a:r>
            <a:r>
              <a:rPr lang="es" sz="1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las propiedades 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margin-top, margin-right, margin-bottom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margin-left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se utilizan para definir los márgenes de cada uno de los lados del elemento por separado.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Espacio exterior</a:t>
            </a:r>
            <a:endParaRPr sz="1300" b="1">
              <a:highlight>
                <a:srgbClr val="A6FFC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Padding (relleno)</a:t>
            </a:r>
            <a:r>
              <a:rPr lang="es" sz="1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las propiedades 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padding-top, padding-right, padding-bottom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padding-left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se utilizan para definir los espacios internos de cada uno de los lados del elemento, por separado.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Border:</a:t>
            </a:r>
            <a:r>
              <a:rPr lang="es" sz="1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las propiedades 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border-top, border-right, border-bottom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y </a:t>
            </a:r>
            <a:r>
              <a:rPr lang="es" sz="1300" b="0" i="1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border-left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se utilizan para definir los bordes de cada lado del elemento por separado.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/>
        </p:nvSpPr>
        <p:spPr>
          <a:xfrm>
            <a:off x="1009200" y="3731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PROPIEDADES DEL PADRE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3123625" y="1543050"/>
            <a:ext cx="4883400" cy="2057400"/>
          </a:xfrm>
          <a:prstGeom prst="rect">
            <a:avLst/>
          </a:prstGeom>
          <a:solidFill>
            <a:srgbClr val="FCB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1"/>
          <p:cNvSpPr/>
          <p:nvPr/>
        </p:nvSpPr>
        <p:spPr>
          <a:xfrm>
            <a:off x="3456600" y="1828850"/>
            <a:ext cx="1115400" cy="1115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5007625" y="1828850"/>
            <a:ext cx="1115400" cy="1115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1"/>
          <p:cNvSpPr/>
          <p:nvPr/>
        </p:nvSpPr>
        <p:spPr>
          <a:xfrm>
            <a:off x="6558650" y="1828850"/>
            <a:ext cx="1115400" cy="1115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" name="Google Shape;337;p41"/>
          <p:cNvCxnSpPr>
            <a:stCxn id="334" idx="2"/>
          </p:cNvCxnSpPr>
          <p:nvPr/>
        </p:nvCxnSpPr>
        <p:spPr>
          <a:xfrm>
            <a:off x="4014300" y="2944250"/>
            <a:ext cx="1575600" cy="13200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1"/>
          <p:cNvCxnSpPr>
            <a:stCxn id="335" idx="2"/>
          </p:cNvCxnSpPr>
          <p:nvPr/>
        </p:nvCxnSpPr>
        <p:spPr>
          <a:xfrm>
            <a:off x="5565325" y="2944250"/>
            <a:ext cx="251700" cy="1344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1"/>
          <p:cNvCxnSpPr>
            <a:stCxn id="336" idx="2"/>
          </p:cNvCxnSpPr>
          <p:nvPr/>
        </p:nvCxnSpPr>
        <p:spPr>
          <a:xfrm flipH="1">
            <a:off x="6044450" y="2944250"/>
            <a:ext cx="1071900" cy="13200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41"/>
          <p:cNvSpPr txBox="1"/>
          <p:nvPr/>
        </p:nvSpPr>
        <p:spPr>
          <a:xfrm>
            <a:off x="5269050" y="4197925"/>
            <a:ext cx="14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"/>
                <a:ea typeface="Helvetica Neue"/>
                <a:cs typeface="Helvetica Neue"/>
                <a:sym typeface="Helvetica Neue"/>
              </a:rPr>
              <a:t>flex items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41" name="Google Shape;341;p41"/>
          <p:cNvCxnSpPr>
            <a:stCxn id="333" idx="1"/>
          </p:cNvCxnSpPr>
          <p:nvPr/>
        </p:nvCxnSpPr>
        <p:spPr>
          <a:xfrm rot="10800000">
            <a:off x="2183125" y="2571750"/>
            <a:ext cx="940500" cy="0"/>
          </a:xfrm>
          <a:prstGeom prst="straightConnector1">
            <a:avLst/>
          </a:prstGeom>
          <a:noFill/>
          <a:ln w="28575" cap="flat" cmpd="sng">
            <a:solidFill>
              <a:srgbClr val="FCB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41"/>
          <p:cNvSpPr txBox="1"/>
          <p:nvPr/>
        </p:nvSpPr>
        <p:spPr>
          <a:xfrm>
            <a:off x="663325" y="2340900"/>
            <a:ext cx="166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Helvetica Neue"/>
                <a:ea typeface="Helvetica Neue"/>
                <a:cs typeface="Helvetica Neue"/>
                <a:sym typeface="Helvetica Neue"/>
              </a:rPr>
              <a:t>flex container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/>
        </p:nvSpPr>
        <p:spPr>
          <a:xfrm>
            <a:off x="1453047" y="363340"/>
            <a:ext cx="62379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¿CÓMO EMPEZAMOS?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581300" y="1526475"/>
            <a:ext cx="80421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9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 primero que debemos hacer es establecer la propiedad display con el valor flex en el elemento padre.</a:t>
            </a:r>
            <a:b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9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2504150" y="2571750"/>
            <a:ext cx="4277400" cy="161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s" sz="18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8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/>
        </p:nvSpPr>
        <p:spPr>
          <a:xfrm>
            <a:off x="1005900" y="2542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FLEX-DIRECTION: ROW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654875" y="1223500"/>
            <a:ext cx="7567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Esta propiedad nos va a permitir </a:t>
            </a:r>
            <a:r>
              <a:rPr lang="es" sz="1900" b="0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especificar</a:t>
            </a:r>
            <a:r>
              <a:rPr lang="es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si queremos que los flex items se dispongan en filas o columnas.</a:t>
            </a:r>
            <a:endParaRPr sz="1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1469500" y="2031700"/>
            <a:ext cx="61164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60" name="Google Shape;36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713" y="3502350"/>
            <a:ext cx="6161976" cy="11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/>
          <p:nvPr/>
        </p:nvSpPr>
        <p:spPr>
          <a:xfrm>
            <a:off x="1005900" y="2542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FLEX-DIRECTION: ROW-REVERSE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418175" y="1288600"/>
            <a:ext cx="81231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 el valor </a:t>
            </a: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row-reverse 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(fila inversa) los flex items se 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apilan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en una fila de derecha a izquierda.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1421525" y="2136700"/>
            <a:ext cx="61164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row-reverse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523" y="3552175"/>
            <a:ext cx="6116401" cy="110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/>
        </p:nvSpPr>
        <p:spPr>
          <a:xfrm>
            <a:off x="1005900" y="254275"/>
            <a:ext cx="71256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FLEX-DIRECTION: COLUMN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4057525" y="1624175"/>
            <a:ext cx="37563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 el valor </a:t>
            </a:r>
            <a:r>
              <a:rPr lang="es" sz="2000" b="0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column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los flex items se apilan en una columna de arriba hacia abajo.</a:t>
            </a: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7" name="Google Shape;377;p45"/>
          <p:cNvSpPr txBox="1"/>
          <p:nvPr/>
        </p:nvSpPr>
        <p:spPr>
          <a:xfrm>
            <a:off x="4057525" y="3080074"/>
            <a:ext cx="3756300" cy="134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8" name="Google Shape;378;p45"/>
          <p:cNvPicPr preferRelativeResize="0"/>
          <p:nvPr/>
        </p:nvPicPr>
        <p:blipFill rotWithShape="1">
          <a:blip r:embed="rId3">
            <a:alphaModFix/>
          </a:blip>
          <a:srcRect r="-13224"/>
          <a:stretch/>
        </p:blipFill>
        <p:spPr>
          <a:xfrm>
            <a:off x="1188900" y="1446900"/>
            <a:ext cx="2661173" cy="31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/>
        </p:nvSpPr>
        <p:spPr>
          <a:xfrm>
            <a:off x="1009200" y="262425"/>
            <a:ext cx="71256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FLEX-DIRECTION: COLUMN-REVERSE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85" name="Google Shape;385;p46"/>
          <p:cNvSpPr txBox="1"/>
          <p:nvPr/>
        </p:nvSpPr>
        <p:spPr>
          <a:xfrm>
            <a:off x="3337175" y="1806350"/>
            <a:ext cx="41286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 el valor 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column-reverse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los flex items se apilan en una columna de abajo hacia arriba.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3367775" y="2997650"/>
            <a:ext cx="4098000" cy="139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column-reverse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7" name="Google Shape;3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550" y="1424394"/>
            <a:ext cx="1395900" cy="336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50" y="511525"/>
            <a:ext cx="7112651" cy="38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7"/>
          <p:cNvSpPr txBox="1"/>
          <p:nvPr/>
        </p:nvSpPr>
        <p:spPr>
          <a:xfrm>
            <a:off x="775175" y="4429000"/>
            <a:ext cx="8042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9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Resumen de Flex-direction</a:t>
            </a:r>
            <a: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9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"/>
          <p:cNvSpPr txBox="1"/>
          <p:nvPr/>
        </p:nvSpPr>
        <p:spPr>
          <a:xfrm>
            <a:off x="1005900" y="2542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FLEX-WRAP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899550" y="1551475"/>
            <a:ext cx="733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9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El comportamiento inicial del contenedor flexible es poder </a:t>
            </a:r>
            <a:r>
              <a:rPr lang="es" sz="1900" b="1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mantener </a:t>
            </a:r>
            <a:r>
              <a:rPr lang="es" sz="19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los flex items en su eje, sin importar que las dimensiones de los mismos cambien.</a:t>
            </a:r>
            <a:endParaRPr sz="19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9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Con </a:t>
            </a:r>
            <a:r>
              <a:rPr lang="es" sz="1900" b="0" i="1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flex-wrap</a:t>
            </a:r>
            <a:r>
              <a:rPr lang="es" sz="19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vamos a poder </a:t>
            </a:r>
            <a:r>
              <a:rPr lang="es" sz="1900" b="1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especificar </a:t>
            </a:r>
            <a:r>
              <a:rPr lang="es" sz="19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si queremos que los ítems puedan saltar a una nueva línea, cuando el contenedor flexible se quede sin espacio.</a:t>
            </a:r>
            <a:endParaRPr sz="19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9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FLEX-WRAP: NOWRAP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8" name="Google Shape;408;p49"/>
          <p:cNvSpPr txBox="1"/>
          <p:nvPr/>
        </p:nvSpPr>
        <p:spPr>
          <a:xfrm>
            <a:off x="1444250" y="1439250"/>
            <a:ext cx="6310500" cy="149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nowrap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09" name="Google Shape;40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300" y="3216150"/>
            <a:ext cx="6454400" cy="9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FLEX-WRAP: WRAP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418175" y="1256775"/>
            <a:ext cx="81231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pueden romper la línea del eje horizontal, si les es necesario para conservar las características de sus dimensiones. Esto es de izquierda a derecha, y de arriba a abajo.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8" name="Google Shape;41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425" y="2983971"/>
            <a:ext cx="3941250" cy="13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0"/>
          <p:cNvSpPr txBox="1"/>
          <p:nvPr/>
        </p:nvSpPr>
        <p:spPr>
          <a:xfrm>
            <a:off x="4692725" y="3035750"/>
            <a:ext cx="39411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483500" y="1161575"/>
            <a:ext cx="39249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Display: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encarga de definir cómo se ve un elemento HTML.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Inline-block: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esta propiedad permite tomar lo mejor de ambos grupos. Brinda la posibilidad </a:t>
            </a:r>
            <a:r>
              <a:rPr lang="es" sz="13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de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tener “padding” y “margin” hacia arriba y abajo.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Float: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flotación consiste en mover un elemento hacia la derecha o izquierda de su línea, y todo lo que viene después se acomodará en el “hueco” que queda vacío.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96487" y="129075"/>
            <a:ext cx="8423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0" i="1" u="none" strike="noStrike" cap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GLOSARIO</a:t>
            </a:r>
            <a:r>
              <a:rPr lang="es" sz="4500" b="0" i="1" u="none" strike="noStrike" cap="none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:</a:t>
            </a:r>
            <a:endParaRPr sz="45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826900" y="1296075"/>
            <a:ext cx="3924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Clear: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esta propiedad permite modificar el comportamiento por defecto del posicionamiento flotante, para forzar a un elemento a mostrarse debajo de cualquier caja flotante.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Position: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una propiedad CSS pensada para ubicar un elemento, con una libertad muy flexible.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highlight>
                  <a:srgbClr val="A6FFCA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Propiedad z-index:</a:t>
            </a:r>
            <a:r>
              <a:rPr lang="es"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entra en juego cuando dos elementos que tienen position se superponen. Acepta como valor un número (sin ninguna unidad, ni px, ni cm, ni nada); a valor más alto, se mostrará por encima de los demás elementos. </a:t>
            </a: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FLEX-WRAP: WRAP-REVERSE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510450" y="1244575"/>
            <a:ext cx="8123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Esta vez el orden es de izquierda a derecha, y de abajo a arriba.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27" name="Google Shape;42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988" y="1921813"/>
            <a:ext cx="4615420" cy="12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1"/>
          <p:cNvSpPr txBox="1"/>
          <p:nvPr/>
        </p:nvSpPr>
        <p:spPr>
          <a:xfrm>
            <a:off x="2261000" y="3368075"/>
            <a:ext cx="4615500" cy="156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wrap-reverse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35" name="Google Shape;43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38" y="312725"/>
            <a:ext cx="7396924" cy="401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2"/>
          <p:cNvSpPr txBox="1"/>
          <p:nvPr/>
        </p:nvSpPr>
        <p:spPr>
          <a:xfrm>
            <a:off x="795575" y="4429000"/>
            <a:ext cx="8042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9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Resumen de Flex-wrap</a:t>
            </a:r>
            <a: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9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9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3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FLEX-FLOW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507150" y="1412075"/>
            <a:ext cx="8123100" cy="1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la forma abreviada (shorthand) o rápida para las propiedades: 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 i="1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flex-direction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1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flex-wrap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 pone primero la propiedad de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flex-direction,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y luego la de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flex-wrap.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2535225" y="3234350"/>
            <a:ext cx="37530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flex-flow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nowrap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45" name="Google Shape;44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4"/>
          <p:cNvSpPr txBox="1"/>
          <p:nvPr/>
        </p:nvSpPr>
        <p:spPr>
          <a:xfrm>
            <a:off x="1005900" y="4828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510275" y="1551475"/>
            <a:ext cx="8072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1800"/>
              <a:buFont typeface="Didact Gothic"/>
              <a:buChar char="●"/>
            </a:pPr>
            <a:r>
              <a:rPr lang="es" sz="1800" b="0" i="1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Justify-content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nos va a permitir alinear los elementos.</a:t>
            </a:r>
            <a:endParaRPr sz="18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1800"/>
              <a:buFont typeface="Helvetica Neue Light"/>
              <a:buChar char="●"/>
            </a:pP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Esto puede ser de forma vertical u horizontal, según lo especifiquemos con </a:t>
            </a:r>
            <a:r>
              <a:rPr lang="es" sz="1800" b="0" i="1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flex-direction.</a:t>
            </a:r>
            <a:endParaRPr sz="18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1800"/>
              <a:buFont typeface="Helvetica Neue Light"/>
              <a:buChar char="●"/>
            </a:pP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Nos va a ayudar a distribuir los </a:t>
            </a:r>
            <a:r>
              <a:rPr lang="es" sz="1800" b="0" i="1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en el </a:t>
            </a:r>
            <a:r>
              <a:rPr lang="es" sz="1800" b="0" i="1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contenedor (padre),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cuando los ítems no utilicen todo el espacio disponible en su eje principal actual. </a:t>
            </a:r>
            <a:endParaRPr sz="18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1800"/>
              <a:buFont typeface="Helvetica Neue"/>
              <a:buChar char="●"/>
            </a:pP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siguientes ejemplos parten de la base del contenedor en “row”.</a:t>
            </a:r>
            <a:endParaRPr sz="1800" b="1" i="0" u="none" strike="noStrike" cap="none">
              <a:solidFill>
                <a:srgbClr val="2429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5"/>
          <p:cNvSpPr txBox="1"/>
          <p:nvPr/>
        </p:nvSpPr>
        <p:spPr>
          <a:xfrm>
            <a:off x="730800" y="1102450"/>
            <a:ext cx="7682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0" u="none" strike="noStrike" cap="none">
                <a:solidFill>
                  <a:srgbClr val="24292E"/>
                </a:solidFill>
                <a:highlight>
                  <a:srgbClr val="A6FFCA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Los siguientes ejemplos parten de la base del contenedor en “row”: </a:t>
            </a:r>
            <a:endParaRPr sz="2000" b="0" i="0" u="none" strike="noStrike" cap="none">
              <a:solidFill>
                <a:srgbClr val="24292E"/>
              </a:solidFill>
              <a:highlight>
                <a:srgbClr val="A6FFCA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9" name="Google Shape;459;p55"/>
          <p:cNvSpPr txBox="1"/>
          <p:nvPr/>
        </p:nvSpPr>
        <p:spPr>
          <a:xfrm>
            <a:off x="1510500" y="2496550"/>
            <a:ext cx="61164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0" name="Google Shape;460;p55"/>
          <p:cNvSpPr txBox="1"/>
          <p:nvPr/>
        </p:nvSpPr>
        <p:spPr>
          <a:xfrm>
            <a:off x="1005900" y="404650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61" name="Google Shape;4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"/>
          <p:cNvSpPr txBox="1"/>
          <p:nvPr/>
        </p:nvSpPr>
        <p:spPr>
          <a:xfrm>
            <a:off x="1009200" y="32572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FLEX-START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68" name="Google Shape;468;p56"/>
          <p:cNvSpPr txBox="1"/>
          <p:nvPr/>
        </p:nvSpPr>
        <p:spPr>
          <a:xfrm>
            <a:off x="1193963" y="1981425"/>
            <a:ext cx="6574200" cy="135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flex-start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9" name="Google Shape;469;p56"/>
          <p:cNvSpPr txBox="1"/>
          <p:nvPr/>
        </p:nvSpPr>
        <p:spPr>
          <a:xfrm>
            <a:off x="853500" y="1050349"/>
            <a:ext cx="75354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Consiste en </a:t>
            </a: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alinear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 lado izquierdo.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70" name="Google Shape;47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000" y="3531100"/>
            <a:ext cx="6574125" cy="10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7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FLEX-END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77" name="Google Shape;477;p57"/>
          <p:cNvSpPr txBox="1"/>
          <p:nvPr/>
        </p:nvSpPr>
        <p:spPr>
          <a:xfrm>
            <a:off x="1660350" y="1860788"/>
            <a:ext cx="5734200" cy="13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flex-end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8" name="Google Shape;478;p57"/>
          <p:cNvSpPr txBox="1"/>
          <p:nvPr/>
        </p:nvSpPr>
        <p:spPr>
          <a:xfrm>
            <a:off x="853500" y="958499"/>
            <a:ext cx="75354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Consiste en </a:t>
            </a: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alinear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 lado derecho.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79" name="Google Shape;47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425" y="3421875"/>
            <a:ext cx="57340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8"/>
          <p:cNvSpPr txBox="1"/>
          <p:nvPr/>
        </p:nvSpPr>
        <p:spPr>
          <a:xfrm>
            <a:off x="1009125" y="335900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CENTER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6" name="Google Shape;486;p58"/>
          <p:cNvSpPr txBox="1"/>
          <p:nvPr/>
        </p:nvSpPr>
        <p:spPr>
          <a:xfrm>
            <a:off x="1704975" y="1877575"/>
            <a:ext cx="5733900" cy="13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center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7" name="Google Shape;487;p58"/>
          <p:cNvSpPr txBox="1"/>
          <p:nvPr/>
        </p:nvSpPr>
        <p:spPr>
          <a:xfrm>
            <a:off x="804300" y="1214450"/>
            <a:ext cx="753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Consiste en alinear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 centro.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88" name="Google Shape;48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975" y="3472875"/>
            <a:ext cx="57340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9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SPACE-BETWEEN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804300" y="1036650"/>
            <a:ext cx="75354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hacer que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tomen la </a:t>
            </a:r>
            <a:r>
              <a:rPr lang="es" sz="180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misma distancia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 espaciado entre ellos dentro del </a:t>
            </a: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contenedor flexible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quedando el primer y último elemento pegados con los bordes del contenedor en el eje principal.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1701750" y="2212925"/>
            <a:ext cx="5733900" cy="136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space-between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97" name="Google Shape;49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675" y="3720750"/>
            <a:ext cx="57340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SPACE-AROUND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810600" y="995825"/>
            <a:ext cx="75354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Muestra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con el mismo espacio de separación entre sí. 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 espaciado entre los bordes lo toman del contenedor padre.</a:t>
            </a:r>
            <a:endParaRPr sz="1800" b="0" i="0" u="none" strike="noStrike" cap="none">
              <a:solidFill>
                <a:srgbClr val="000000"/>
              </a:solidFill>
              <a:highlight>
                <a:srgbClr val="E0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1701750" y="1891050"/>
            <a:ext cx="5733900" cy="136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space-around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06" name="Google Shape;50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671" y="3449563"/>
            <a:ext cx="57340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FF00"/>
            </a:gs>
            <a:gs pos="100000">
              <a:srgbClr val="3CEFAB"/>
            </a:gs>
          </a:gsLst>
          <a:lin ang="10800025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2187450" y="2077200"/>
            <a:ext cx="4769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i="1">
                <a:latin typeface="Anton"/>
                <a:ea typeface="Anton"/>
                <a:cs typeface="Anton"/>
                <a:sym typeface="Anton"/>
              </a:rPr>
              <a:t>¿QUÉ ES FLEXBOX?</a:t>
            </a:r>
            <a:endParaRPr sz="3600" i="1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SPACE-EVENLY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801000" y="1006025"/>
            <a:ext cx="75354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Hace que el espacio entre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sea igual. </a:t>
            </a:r>
            <a:r>
              <a:rPr lang="es" sz="18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es lo mismo que space-around. 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highlight>
                <a:srgbClr val="E0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1701750" y="1891050"/>
            <a:ext cx="5733900" cy="136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space-evenly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15" name="Google Shape;51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550" y="3390150"/>
            <a:ext cx="5862875" cy="10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2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22" name="Google Shape;52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100" y="254275"/>
            <a:ext cx="8459199" cy="396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2"/>
          <p:cNvSpPr txBox="1"/>
          <p:nvPr/>
        </p:nvSpPr>
        <p:spPr>
          <a:xfrm>
            <a:off x="2984922" y="3908103"/>
            <a:ext cx="5462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2"/>
          <p:cNvSpPr/>
          <p:nvPr/>
        </p:nvSpPr>
        <p:spPr>
          <a:xfrm>
            <a:off x="5891987" y="2638925"/>
            <a:ext cx="412800" cy="28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2"/>
          <p:cNvSpPr txBox="1"/>
          <p:nvPr/>
        </p:nvSpPr>
        <p:spPr>
          <a:xfrm>
            <a:off x="492175" y="4439400"/>
            <a:ext cx="7535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Justify-content resumen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highlight>
                <a:srgbClr val="E0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FFBC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32" name="Google Shape;532;p63"/>
          <p:cNvSpPr/>
          <p:nvPr/>
        </p:nvSpPr>
        <p:spPr>
          <a:xfrm>
            <a:off x="5891987" y="2638925"/>
            <a:ext cx="412800" cy="28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3"/>
          <p:cNvSpPr txBox="1"/>
          <p:nvPr/>
        </p:nvSpPr>
        <p:spPr>
          <a:xfrm>
            <a:off x="730800" y="857525"/>
            <a:ext cx="76824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4292E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Los siguientes </a:t>
            </a:r>
            <a:r>
              <a:rPr lang="es" sz="2200" b="1" i="0" u="none" strike="noStrike" cap="none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ejemplos</a:t>
            </a:r>
            <a:r>
              <a:rPr lang="es" sz="22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parten de la base del contenedor en “column”, con altura definida:</a:t>
            </a:r>
            <a:endParaRPr sz="22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4" name="Google Shape;534;p63"/>
          <p:cNvSpPr txBox="1"/>
          <p:nvPr/>
        </p:nvSpPr>
        <p:spPr>
          <a:xfrm>
            <a:off x="1513800" y="2571750"/>
            <a:ext cx="61164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35" name="Google Shape;53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4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chemeClr val="dk1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FLEX-START</a:t>
            </a:r>
            <a:endParaRPr sz="4000" b="0" i="1" u="none" strike="noStrike" cap="none">
              <a:solidFill>
                <a:schemeClr val="dk1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42" name="Google Shape;542;p64"/>
          <p:cNvSpPr txBox="1"/>
          <p:nvPr/>
        </p:nvSpPr>
        <p:spPr>
          <a:xfrm>
            <a:off x="1335650" y="1205225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flex-start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43" name="Google Shape;54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713" y="1155213"/>
            <a:ext cx="2469255" cy="33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5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chemeClr val="dk1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FLEX-END</a:t>
            </a:r>
            <a:endParaRPr sz="4000" b="0" i="1" u="none" strike="noStrike" cap="none">
              <a:solidFill>
                <a:schemeClr val="dk1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51" name="Google Shape;551;p65"/>
          <p:cNvSpPr txBox="1"/>
          <p:nvPr/>
        </p:nvSpPr>
        <p:spPr>
          <a:xfrm>
            <a:off x="1335650" y="1280150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flex-end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52" name="Google Shape;55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9875" y="1230150"/>
            <a:ext cx="2551550" cy="339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6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chemeClr val="dk1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CENTER</a:t>
            </a:r>
            <a:endParaRPr sz="4000" b="0" i="1" u="none" strike="noStrike" cap="none">
              <a:solidFill>
                <a:schemeClr val="dk1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60" name="Google Shape;560;p66"/>
          <p:cNvSpPr txBox="1"/>
          <p:nvPr/>
        </p:nvSpPr>
        <p:spPr>
          <a:xfrm>
            <a:off x="1265475" y="1164400"/>
            <a:ext cx="3412800" cy="334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center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61" name="Google Shape;56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750" y="1140038"/>
            <a:ext cx="2541274" cy="33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chemeClr val="dk1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SPACE-BETWEEN</a:t>
            </a:r>
            <a:endParaRPr sz="4000" b="0" i="1" u="none" strike="noStrike" cap="none">
              <a:solidFill>
                <a:schemeClr val="dk1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69" name="Google Shape;569;p67"/>
          <p:cNvSpPr txBox="1"/>
          <p:nvPr/>
        </p:nvSpPr>
        <p:spPr>
          <a:xfrm>
            <a:off x="1405925" y="1041950"/>
            <a:ext cx="35172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space-between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70" name="Google Shape;57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425" y="1041950"/>
            <a:ext cx="2546419" cy="33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8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SPACE-AROUND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78" name="Google Shape;578;p68"/>
          <p:cNvSpPr txBox="1"/>
          <p:nvPr/>
        </p:nvSpPr>
        <p:spPr>
          <a:xfrm>
            <a:off x="1411850" y="1164400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space-around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79" name="Google Shape;57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350" y="1164400"/>
            <a:ext cx="2548999" cy="33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SPACE-AROUND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87" name="Google Shape;587;p69"/>
          <p:cNvSpPr txBox="1"/>
          <p:nvPr/>
        </p:nvSpPr>
        <p:spPr>
          <a:xfrm>
            <a:off x="1411850" y="1164400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space-around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88" name="Google Shape;58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350" y="1164400"/>
            <a:ext cx="2548999" cy="33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0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SPACE-AROUND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96" name="Google Shape;596;p70"/>
          <p:cNvSpPr txBox="1"/>
          <p:nvPr/>
        </p:nvSpPr>
        <p:spPr>
          <a:xfrm>
            <a:off x="1411850" y="1164400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space-around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97" name="Google Shape;59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350" y="1164400"/>
            <a:ext cx="2548999" cy="33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EFAB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/>
        </p:nvSpPr>
        <p:spPr>
          <a:xfrm>
            <a:off x="996000" y="1258975"/>
            <a:ext cx="7152000" cy="18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Flexbox </a:t>
            </a:r>
            <a:r>
              <a:rPr lang="e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un modo de diseño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que nos permite crear estructuras para sitios web de una forma más fácil. </a:t>
            </a:r>
            <a:r>
              <a:rPr lang="e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Como vimos en la clase anterior,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utilizando la propiedad float</a:t>
            </a:r>
            <a:r>
              <a:rPr lang="e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 podíamos</a:t>
            </a: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desplazar contenedores. </a:t>
            </a: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1352250" y="2777675"/>
            <a:ext cx="6439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Con </a:t>
            </a:r>
            <a:r>
              <a:rPr lang="e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Flexbox ya no necesitarás usar float</a:t>
            </a: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e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Podrás posicionar y distribuir los elementos</a:t>
            </a: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como tú quieras.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2085350" y="321875"/>
            <a:ext cx="4769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i="1">
                <a:latin typeface="Anton"/>
                <a:ea typeface="Anton"/>
                <a:cs typeface="Anton"/>
                <a:sym typeface="Anton"/>
              </a:rPr>
              <a:t>¿QUÉ ES FLEXBOX?</a:t>
            </a:r>
            <a:endParaRPr sz="3600" i="1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1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JUSTIFY-CONTENT: </a:t>
            </a:r>
            <a:r>
              <a:rPr lang="es" sz="4000" b="0" i="1" u="none" strike="noStrike" cap="none" dirty="0" smtClean="0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 -</a:t>
            </a:r>
            <a:r>
              <a:rPr lang="es" sz="4000" b="0" i="1" u="none" strike="noStrike" cap="none" dirty="0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EVENLY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05" name="Google Shape;605;p71"/>
          <p:cNvSpPr txBox="1"/>
          <p:nvPr/>
        </p:nvSpPr>
        <p:spPr>
          <a:xfrm>
            <a:off x="1411850" y="1542000"/>
            <a:ext cx="34248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  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column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space-evenly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  height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300px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06" name="Google Shape;60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9050" y="1509113"/>
            <a:ext cx="2533441" cy="33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850" y="93625"/>
            <a:ext cx="1186525" cy="1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FFBC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2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14" name="Google Shape;614;p72"/>
          <p:cNvSpPr txBox="1"/>
          <p:nvPr/>
        </p:nvSpPr>
        <p:spPr>
          <a:xfrm>
            <a:off x="1265475" y="1535375"/>
            <a:ext cx="3312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 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Alinear los elementos verticales de forma horizontal. 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400" b="0" i="1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(flex-direction: column)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Alinear los elementos horizontales de forma vertical.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400" b="0" i="1" u="none" strike="noStrike" cap="none">
                <a:solidFill>
                  <a:srgbClr val="24292E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(flex-direction: row)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15" name="Google Shape;6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7450" y="1106725"/>
            <a:ext cx="2826776" cy="195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450" y="3015850"/>
            <a:ext cx="2826766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3"/>
          <p:cNvSpPr txBox="1"/>
          <p:nvPr/>
        </p:nvSpPr>
        <p:spPr>
          <a:xfrm>
            <a:off x="1005900" y="254275"/>
            <a:ext cx="712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STRETCH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23" name="Google Shape;623;p73"/>
          <p:cNvSpPr txBox="1"/>
          <p:nvPr/>
        </p:nvSpPr>
        <p:spPr>
          <a:xfrm>
            <a:off x="2029975" y="2068625"/>
            <a:ext cx="5290800" cy="12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3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3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3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3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align-items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3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stretch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4" name="Google Shape;624;p73"/>
          <p:cNvSpPr txBox="1"/>
          <p:nvPr/>
        </p:nvSpPr>
        <p:spPr>
          <a:xfrm>
            <a:off x="756675" y="1107425"/>
            <a:ext cx="74952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Tratará de llenar toda la altura (o anchura) del contenedor, siempre y cuando los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hijos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no tengan propiedades de dimensión definidas.</a:t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25" name="Google Shape;62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007" y="3432586"/>
            <a:ext cx="5290752" cy="134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4"/>
          <p:cNvSpPr txBox="1"/>
          <p:nvPr/>
        </p:nvSpPr>
        <p:spPr>
          <a:xfrm>
            <a:off x="1009200" y="3304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FLEX-START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32" name="Google Shape;63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525" y="2885850"/>
            <a:ext cx="6225001" cy="16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74"/>
          <p:cNvSpPr txBox="1"/>
          <p:nvPr/>
        </p:nvSpPr>
        <p:spPr>
          <a:xfrm>
            <a:off x="1190525" y="1395850"/>
            <a:ext cx="6225000" cy="136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align-items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flex-start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5"/>
          <p:cNvSpPr txBox="1"/>
          <p:nvPr/>
        </p:nvSpPr>
        <p:spPr>
          <a:xfrm>
            <a:off x="1005900" y="3304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FLEX-END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40" name="Google Shape;640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525" y="2902375"/>
            <a:ext cx="57340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5"/>
          <p:cNvSpPr txBox="1"/>
          <p:nvPr/>
        </p:nvSpPr>
        <p:spPr>
          <a:xfrm>
            <a:off x="1571450" y="1280425"/>
            <a:ext cx="5734200" cy="136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align-items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flex-end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6"/>
          <p:cNvSpPr txBox="1"/>
          <p:nvPr/>
        </p:nvSpPr>
        <p:spPr>
          <a:xfrm>
            <a:off x="1005900" y="3304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CENTER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48" name="Google Shape;648;p76"/>
          <p:cNvSpPr txBox="1"/>
          <p:nvPr/>
        </p:nvSpPr>
        <p:spPr>
          <a:xfrm>
            <a:off x="1571525" y="1370600"/>
            <a:ext cx="5734200" cy="136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align-items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center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49" name="Google Shape;64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0" y="2935600"/>
            <a:ext cx="57340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7"/>
          <p:cNvSpPr txBox="1"/>
          <p:nvPr/>
        </p:nvSpPr>
        <p:spPr>
          <a:xfrm>
            <a:off x="1005900" y="330475"/>
            <a:ext cx="71256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BASELINE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56" name="Google Shape;656;p77"/>
          <p:cNvSpPr txBox="1"/>
          <p:nvPr/>
        </p:nvSpPr>
        <p:spPr>
          <a:xfrm>
            <a:off x="1571525" y="1401175"/>
            <a:ext cx="5734200" cy="136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s" sz="13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align-items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baseline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predeterminado */</a:t>
            </a:r>
            <a:endParaRPr sz="1400" b="0" i="0" u="none" strike="noStrike" cap="none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57" name="Google Shape;65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0" y="2935600"/>
            <a:ext cx="57340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7925" y="4659625"/>
            <a:ext cx="1186526" cy="3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8"/>
          <p:cNvSpPr txBox="1"/>
          <p:nvPr/>
        </p:nvSpPr>
        <p:spPr>
          <a:xfrm>
            <a:off x="734775" y="1501050"/>
            <a:ext cx="34779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ALIGN-ITEMS </a:t>
            </a:r>
            <a:endParaRPr sz="4000" i="1"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RESUMEN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64" name="Google Shape;664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3325" y="6578"/>
            <a:ext cx="40606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FFBC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0"/>
          <p:cNvSpPr txBox="1"/>
          <p:nvPr/>
        </p:nvSpPr>
        <p:spPr>
          <a:xfrm>
            <a:off x="695450" y="1089525"/>
            <a:ext cx="7862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Esta propiedad sólo tiene efecto cuando el contenedor flexible tiene varias líneas de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 items (hijos)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 se colocan en una sola línea, esta propiedad no tiene ningún efecto sobre el diseño.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👉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Para poder aplicarlo se necesita tener el atributo </a:t>
            </a:r>
            <a:r>
              <a:rPr lang="es" sz="1800" b="0" i="1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flex-wrap,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que permita verificar los ejes horizontales.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6" name="Google Shape;676;p80"/>
          <p:cNvSpPr txBox="1"/>
          <p:nvPr/>
        </p:nvSpPr>
        <p:spPr>
          <a:xfrm>
            <a:off x="1064000" y="3304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77" name="Google Shape;677;p80"/>
          <p:cNvSpPr txBox="1"/>
          <p:nvPr/>
        </p:nvSpPr>
        <p:spPr>
          <a:xfrm>
            <a:off x="1513800" y="3321325"/>
            <a:ext cx="6116400" cy="133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.padre-flex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wrap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flex-direction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align-content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s" sz="1400" b="0" i="0" u="none" strike="noStrike" cap="none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stretch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s" sz="1400" b="0" i="0" u="none" strike="noStrike" cap="none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/* predeterminada */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1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STRETCH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84" name="Google Shape;684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800" y="1409361"/>
            <a:ext cx="5315806" cy="339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762200" y="1233575"/>
            <a:ext cx="74154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2000"/>
              <a:buFont typeface="Helvetica Neue Light"/>
              <a:buChar char="●"/>
            </a:pP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un </a:t>
            </a:r>
            <a:r>
              <a:rPr lang="e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conjunto</a:t>
            </a:r>
            <a:r>
              <a:rPr lang="es" sz="2000" b="1">
                <a:solidFill>
                  <a:srgbClr val="2429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propiedades</a:t>
            </a:r>
            <a:r>
              <a:rPr lang="es" sz="20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CSS.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2000"/>
              <a:buFont typeface="Helvetica Neue Light"/>
              <a:buChar char="●"/>
            </a:pPr>
            <a:r>
              <a:rPr lang="es" sz="2000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 basa sobre un contenedor (padre) para ordenar a sus ítems (hijos).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2000"/>
              <a:buFont typeface="Helvetica Neue Light"/>
              <a:buChar char="●"/>
            </a:pP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 sólo se podrá posicionar elementos vertical y horizontalmente, sino que podrás establecer cómo se distribuirán, el orden que tendrán e incluso el tamaño en proporción a otros elementos.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EFAB"/>
              </a:buClr>
              <a:buSzPts val="2000"/>
              <a:buFont typeface="Helvetica Neue Light"/>
              <a:buChar char="●"/>
            </a:pP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👌Esto es perfecto para crear diseños adaptables a dispositivos móviles (</a:t>
            </a:r>
            <a:r>
              <a:rPr lang="es" sz="2000" i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Responsive Design</a:t>
            </a:r>
            <a:r>
              <a:rPr lang="e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2906097" y="434315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i="1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¿QUÉ ES FLEXBOX?</a:t>
            </a:r>
            <a:endParaRPr sz="3600" i="1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💡</a:t>
            </a:r>
            <a:endParaRPr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2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FLEX-START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91" name="Google Shape;69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526" y="1264248"/>
            <a:ext cx="5552332" cy="339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3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FLEX-END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698" name="Google Shape;69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788" y="1264240"/>
            <a:ext cx="5400374" cy="339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4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CENTER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705" name="Google Shape;70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825" y="1443315"/>
            <a:ext cx="5527851" cy="339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5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SPACE-BETWEEN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712" name="Google Shape;712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188" y="1264240"/>
            <a:ext cx="5585619" cy="33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SPACE-AROUND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719" name="Google Shape;71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250" y="1264228"/>
            <a:ext cx="5602912" cy="33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7"/>
          <p:cNvSpPr txBox="1"/>
          <p:nvPr/>
        </p:nvSpPr>
        <p:spPr>
          <a:xfrm>
            <a:off x="1005900" y="330475"/>
            <a:ext cx="7125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ALIGN-CONTENT: </a:t>
            </a:r>
            <a:r>
              <a:rPr lang="es" sz="4000" b="0" i="1" u="none" strike="noStrike" cap="none">
                <a:solidFill>
                  <a:srgbClr val="000000"/>
                </a:solidFill>
                <a:highlight>
                  <a:srgbClr val="A6FFCA"/>
                </a:highlight>
                <a:latin typeface="Anton"/>
                <a:ea typeface="Anton"/>
                <a:cs typeface="Anton"/>
                <a:sym typeface="Anton"/>
              </a:rPr>
              <a:t>SPACE-EVENLY</a:t>
            </a:r>
            <a:endParaRPr sz="4000" b="0" i="1" u="none" strike="noStrike" cap="none">
              <a:solidFill>
                <a:srgbClr val="000000"/>
              </a:solidFill>
              <a:highlight>
                <a:srgbClr val="A6FFCA"/>
              </a:highlight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726" name="Google Shape;726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250" y="1264240"/>
            <a:ext cx="5602912" cy="33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8"/>
          <p:cNvSpPr txBox="1"/>
          <p:nvPr/>
        </p:nvSpPr>
        <p:spPr>
          <a:xfrm>
            <a:off x="1009200" y="374700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PROPIEDADES PARA LOS FLEX ITEMS (HIJOS)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733" name="Google Shape;733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975" y="1941365"/>
            <a:ext cx="57340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9"/>
          <p:cNvSpPr txBox="1"/>
          <p:nvPr/>
        </p:nvSpPr>
        <p:spPr>
          <a:xfrm>
            <a:off x="1009200" y="334575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ORDER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40" name="Google Shape;740;p89"/>
          <p:cNvSpPr txBox="1"/>
          <p:nvPr/>
        </p:nvSpPr>
        <p:spPr>
          <a:xfrm>
            <a:off x="1421525" y="2205100"/>
            <a:ext cx="6116400" cy="101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.hijo-flex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s" sz="14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order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s" sz="1400" b="0" i="0" u="none" strike="noStrike" cap="none">
                <a:solidFill>
                  <a:srgbClr val="09885A"/>
                </a:solidFill>
                <a:latin typeface="Consolas"/>
                <a:ea typeface="Consolas"/>
                <a:cs typeface="Consolas"/>
                <a:sym typeface="Consolas"/>
              </a:rPr>
              <a:t>-1</a:t>
            </a: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FA8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41" name="Google Shape;741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526" y="3335150"/>
            <a:ext cx="6116400" cy="1304517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9"/>
          <p:cNvSpPr txBox="1"/>
          <p:nvPr/>
        </p:nvSpPr>
        <p:spPr>
          <a:xfrm>
            <a:off x="1421525" y="1032375"/>
            <a:ext cx="61164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Esta propiedad permite </a:t>
            </a:r>
            <a:r>
              <a:rPr lang="es" sz="1800" b="0" i="0" u="none" strike="noStrike" cap="none">
                <a:solidFill>
                  <a:srgbClr val="24292E"/>
                </a:solidFill>
                <a:highlight>
                  <a:srgbClr val="A6FFCA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modificar el orden de aparición</a:t>
            </a:r>
            <a:r>
              <a:rPr lang="es" sz="1800" b="0" i="0" u="none" strike="noStrike" cap="none">
                <a:solidFill>
                  <a:srgbClr val="24292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un elemento. Recibe como valor numeros enteros.</a:t>
            </a:r>
            <a:endParaRPr sz="1800" b="0" i="0" u="none" strike="noStrike" cap="none">
              <a:solidFill>
                <a:srgbClr val="24292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FF00"/>
            </a:gs>
            <a:gs pos="100000">
              <a:srgbClr val="3CEFAB"/>
            </a:gs>
          </a:gsLst>
          <a:lin ang="10800025" scaled="0"/>
        </a:gra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"/>
          <p:cNvSpPr txBox="1"/>
          <p:nvPr/>
        </p:nvSpPr>
        <p:spPr>
          <a:xfrm>
            <a:off x="1828950" y="2077200"/>
            <a:ext cx="5486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¡VAMOS A PRACTICAR LO VISTO!</a:t>
            </a:r>
            <a:endParaRPr sz="36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2"/>
          <p:cNvSpPr txBox="1"/>
          <p:nvPr/>
        </p:nvSpPr>
        <p:spPr>
          <a:xfrm>
            <a:off x="1009200" y="375400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PÁGINA CON FLEXBOX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63" name="Google Shape;763;p92"/>
          <p:cNvSpPr txBox="1"/>
          <p:nvPr/>
        </p:nvSpPr>
        <p:spPr>
          <a:xfrm>
            <a:off x="874375" y="1932388"/>
            <a:ext cx="38868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 lo aprendido en esta clase, podríamos hacer una estructura de página con la siguiente estructura, mediante flexbox:</a:t>
            </a: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s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4" name="Google Shape;764;p92"/>
          <p:cNvSpPr/>
          <p:nvPr/>
        </p:nvSpPr>
        <p:spPr>
          <a:xfrm>
            <a:off x="4761175" y="1745325"/>
            <a:ext cx="3729300" cy="567600"/>
          </a:xfrm>
          <a:prstGeom prst="rect">
            <a:avLst/>
          </a:prstGeom>
          <a:solidFill>
            <a:srgbClr val="3DF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Header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5" name="Google Shape;765;p92"/>
          <p:cNvSpPr/>
          <p:nvPr/>
        </p:nvSpPr>
        <p:spPr>
          <a:xfrm>
            <a:off x="4761175" y="2366875"/>
            <a:ext cx="846900" cy="1666500"/>
          </a:xfrm>
          <a:prstGeom prst="rect">
            <a:avLst/>
          </a:prstGeom>
          <a:solidFill>
            <a:srgbClr val="FF00F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Nav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6" name="Google Shape;766;p92"/>
          <p:cNvSpPr/>
          <p:nvPr/>
        </p:nvSpPr>
        <p:spPr>
          <a:xfrm>
            <a:off x="5637525" y="2366875"/>
            <a:ext cx="846900" cy="1666500"/>
          </a:xfrm>
          <a:prstGeom prst="rect">
            <a:avLst/>
          </a:prstGeom>
          <a:solidFill>
            <a:srgbClr val="E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Aside</a:t>
            </a:r>
            <a:endParaRPr sz="1400" b="0" i="0" u="none" strike="noStrike" cap="non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67" name="Google Shape;767;p92"/>
          <p:cNvSpPr/>
          <p:nvPr/>
        </p:nvSpPr>
        <p:spPr>
          <a:xfrm>
            <a:off x="6513875" y="2366875"/>
            <a:ext cx="1976700" cy="1666500"/>
          </a:xfrm>
          <a:prstGeom prst="rect">
            <a:avLst/>
          </a:prstGeom>
          <a:solidFill>
            <a:srgbClr val="9CD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Article</a:t>
            </a:r>
            <a:endParaRPr sz="1400" b="0" i="0" u="none" strike="noStrike" cap="non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68" name="Google Shape;768;p92"/>
          <p:cNvSpPr/>
          <p:nvPr/>
        </p:nvSpPr>
        <p:spPr>
          <a:xfrm>
            <a:off x="4761175" y="4087325"/>
            <a:ext cx="3729300" cy="270300"/>
          </a:xfrm>
          <a:prstGeom prst="rect">
            <a:avLst/>
          </a:prstGeom>
          <a:solidFill>
            <a:srgbClr val="3DF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Footer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9" name="Google Shape;769;p92"/>
          <p:cNvSpPr txBox="1"/>
          <p:nvPr/>
        </p:nvSpPr>
        <p:spPr>
          <a:xfrm>
            <a:off x="2027900" y="3393925"/>
            <a:ext cx="1186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👍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2967322" y="384890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4000" i="1">
                <a:latin typeface="Anton"/>
                <a:ea typeface="Anton"/>
                <a:cs typeface="Anton"/>
                <a:sym typeface="Anton"/>
              </a:rPr>
              <a:t>BENEFICIOS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744450" y="1150505"/>
            <a:ext cx="7655100" cy="2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👐 Distribuir los elementos en sentido vertical y horizontal.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☝ Facilitar la adaptación del contenido en distintos dispositivos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👌 Redefinir el sentido del flujo de los elementos (hacia arriba, hacia abajo, hacia la izquierda o hacia la derecha).</a:t>
            </a: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👍 Alinear los elementos respecto al padre o respecto a sus hermanos.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👌</a:t>
            </a:r>
            <a:endParaRPr sz="2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3"/>
          <p:cNvSpPr txBox="1"/>
          <p:nvPr/>
        </p:nvSpPr>
        <p:spPr>
          <a:xfrm>
            <a:off x="2597925" y="334550"/>
            <a:ext cx="7125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0" i="1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PÁGINA CON FLEXBOX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776" name="Google Shape;776;p93"/>
          <p:cNvGraphicFramePr/>
          <p:nvPr/>
        </p:nvGraphicFramePr>
        <p:xfrm>
          <a:off x="5560763" y="1099013"/>
          <a:ext cx="2777600" cy="2404325"/>
        </p:xfrm>
        <a:graphic>
          <a:graphicData uri="http://schemas.openxmlformats.org/drawingml/2006/table">
            <a:tbl>
              <a:tblPr>
                <a:noFill/>
                <a:tableStyleId>{57C591AA-4B77-44B0-9B19-1682C21B4FEC}</a:tableStyleId>
              </a:tblPr>
              <a:tblGrid>
                <a:gridCol w="2777600"/>
              </a:tblGrid>
              <a:tr h="240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header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&gt;Header&lt;/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header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div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id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s" sz="1300" u="none" strike="noStrike" cap="none">
                          <a:solidFill>
                            <a:srgbClr val="93C47D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"main"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&gt;Nav&lt;/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aside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&gt;Aside&lt;/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aside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article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&gt;Article   </a:t>
                      </a:r>
                      <a:b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article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div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footer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&gt;Footer&lt;/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footer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666666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3500" marR="63500" marT="63500" marB="63500">
                    <a:solidFill>
                      <a:srgbClr val="0C343D"/>
                    </a:solidFill>
                  </a:tcPr>
                </a:tc>
              </a:tr>
            </a:tbl>
          </a:graphicData>
        </a:graphic>
      </p:graphicFrame>
      <p:sp>
        <p:nvSpPr>
          <p:cNvPr id="777" name="Google Shape;777;p93"/>
          <p:cNvSpPr txBox="1"/>
          <p:nvPr/>
        </p:nvSpPr>
        <p:spPr>
          <a:xfrm>
            <a:off x="4863850" y="1099025"/>
            <a:ext cx="817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8" name="Google Shape;778;p93"/>
          <p:cNvSpPr txBox="1"/>
          <p:nvPr/>
        </p:nvSpPr>
        <p:spPr>
          <a:xfrm>
            <a:off x="306750" y="1099025"/>
            <a:ext cx="516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79" name="Google Shape;779;p93"/>
          <p:cNvGraphicFramePr/>
          <p:nvPr/>
        </p:nvGraphicFramePr>
        <p:xfrm>
          <a:off x="1157175" y="1099028"/>
          <a:ext cx="3372250" cy="3891280"/>
        </p:xfrm>
        <a:graphic>
          <a:graphicData uri="http://schemas.openxmlformats.org/drawingml/2006/table">
            <a:tbl>
              <a:tblPr>
                <a:noFill/>
                <a:tableStyleId>{57C591AA-4B77-44B0-9B19-1682C21B4FEC}</a:tableStyleId>
              </a:tblPr>
              <a:tblGrid>
                <a:gridCol w="3372250"/>
              </a:tblGrid>
              <a:tr h="377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body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{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display: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flex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height: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600px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flex-direction: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column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padding: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1em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;}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93C47D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#main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display: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flex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flex: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;}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article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aside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background-color: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pink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;}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header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footer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background-color: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grey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margin: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1px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;}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article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nav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aside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header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s" sz="1300" u="none" strike="noStrike" cap="none">
                          <a:solidFill>
                            <a:srgbClr val="E06666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footer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flex:1;</a:t>
                      </a:r>
                      <a:b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padding: 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1re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m;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margin:</a:t>
                      </a:r>
                      <a:r>
                        <a:rPr lang="es" sz="1300" u="none" strike="noStrike" cap="non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1px</a:t>
                      </a:r>
                      <a:r>
                        <a:rPr lang="es" sz="1300" u="none" strike="noStrike" cap="none">
                          <a:solidFill>
                            <a:srgbClr val="D9D9D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;}</a:t>
                      </a: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D9D9D9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3500" marR="63500" marT="63500" marB="63500">
                    <a:solidFill>
                      <a:srgbClr val="0C343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794850" y="1960800"/>
            <a:ext cx="75543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Veamos, brevemente, un poco de historia acerca del modo en que ha evolucionado la forma de crear estructuras...</a:t>
            </a: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2906097" y="384890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4000" i="1">
                <a:latin typeface="Anton"/>
                <a:ea typeface="Anton"/>
                <a:cs typeface="Anton"/>
                <a:sym typeface="Anton"/>
              </a:rPr>
              <a:t>ALGO DE HISTORIA</a:t>
            </a:r>
            <a:endParaRPr sz="4000" b="0" i="1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📖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00" y="1289340"/>
            <a:ext cx="76962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844300" y="4585000"/>
            <a:ext cx="6576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Fuente:</a:t>
            </a:r>
            <a:r>
              <a:rPr lang="es" sz="1400" b="0" i="0" u="none" strike="noStrike" cap="none">
                <a:solidFill>
                  <a:srgbClr val="000000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s" sz="1400" b="0" i="0" u="sng" strike="noStrike" cap="none">
                <a:solidFill>
                  <a:srgbClr val="0097A7"/>
                </a:solidFill>
                <a:highlight>
                  <a:srgbClr val="E0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https://web.archive.org/web/20050810030357/http://www.youtube.com/</a:t>
            </a:r>
            <a:r>
              <a:rPr lang="es" sz="1400" b="0" i="0" u="sng" strike="noStrike" cap="none">
                <a:solidFill>
                  <a:srgbClr val="0097A7"/>
                </a:solidFill>
                <a:highlight>
                  <a:srgbClr val="A6FFCA"/>
                </a:highlight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rgbClr val="A6FFCA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2906097" y="384890"/>
            <a:ext cx="6237900" cy="697800"/>
          </a:xfrm>
          <a:prstGeom prst="rect">
            <a:avLst/>
          </a:prstGeom>
          <a:solidFill>
            <a:srgbClr val="3CEF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Antes se usaban mucho las tablas...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4000" i="1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2193275" y="225750"/>
            <a:ext cx="1032000" cy="1016100"/>
          </a:xfrm>
          <a:prstGeom prst="ellipse">
            <a:avLst/>
          </a:prstGeom>
          <a:solidFill>
            <a:srgbClr val="FEFEFE"/>
          </a:solidFill>
          <a:ln w="38100" cap="flat" cmpd="sng">
            <a:solidFill>
              <a:srgbClr val="3DFF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📖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2667</Words>
  <PresentationFormat>Presentación en pantalla (16:9)</PresentationFormat>
  <Paragraphs>391</Paragraphs>
  <Slides>70</Slides>
  <Notes>70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8" baseType="lpstr">
      <vt:lpstr>Arial</vt:lpstr>
      <vt:lpstr>Anton</vt:lpstr>
      <vt:lpstr>Lato</vt:lpstr>
      <vt:lpstr>Helvetica Neue Light</vt:lpstr>
      <vt:lpstr>Helvetica Neue</vt:lpstr>
      <vt:lpstr>Didact Gothic</vt:lpstr>
      <vt:lpstr>Consolas</vt:lpstr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Agustin Gatica</dc:creator>
  <cp:lastModifiedBy>AguGatica</cp:lastModifiedBy>
  <cp:revision>2</cp:revision>
  <dcterms:modified xsi:type="dcterms:W3CDTF">2024-09-05T02:55:55Z</dcterms:modified>
</cp:coreProperties>
</file>